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65" r:id="rId2"/>
    <p:sldId id="266" r:id="rId3"/>
    <p:sldId id="488" r:id="rId4"/>
    <p:sldId id="489" r:id="rId5"/>
    <p:sldId id="490" r:id="rId6"/>
    <p:sldId id="491" r:id="rId7"/>
    <p:sldId id="492" r:id="rId8"/>
    <p:sldId id="493" r:id="rId9"/>
    <p:sldId id="267" r:id="rId10"/>
    <p:sldId id="268" r:id="rId11"/>
    <p:sldId id="339" r:id="rId1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3"/>
    <p:restoredTop sz="96327"/>
  </p:normalViewPr>
  <p:slideViewPr>
    <p:cSldViewPr snapToGrid="0" snapToObjects="1">
      <p:cViewPr varScale="1">
        <p:scale>
          <a:sx n="93" d="100"/>
          <a:sy n="93" d="100"/>
        </p:scale>
        <p:origin x="48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BFD458-B5D8-ED4E-A1C2-0C277F3EAF3B}" type="datetimeFigureOut">
              <a:rPr lang="en-DE" smtClean="0"/>
              <a:t>1/11/22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EEBB5-A6F9-9B4F-89A3-AA6B0A97BCA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8069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3167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5F7249-C22C-1947-B387-EE461ECA2E1D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8907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5F7249-C22C-1947-B387-EE461ECA2E1D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3663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5F7249-C22C-1947-B387-EE461ECA2E1D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5087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5F7249-C22C-1947-B387-EE461ECA2E1D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5631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5F7249-C22C-1947-B387-EE461ECA2E1D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9572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5F7249-C22C-1947-B387-EE461ECA2E1D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803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FA7DB4-B3B2-49B8-A311-34ECBE6809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F50F39-8678-4EC6-8EA4-305112FB04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8AC95C-DEFD-46BA-83B7-1CB08B543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B13DBF-2BC6-465D-97A1-A24A54FBD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B49F55-3AD8-4AD6-94C6-87EC6E6F0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0120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1C426F-D063-4163-B1B0-FB1E45266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B7C2C61-E5DD-4E1F-AAA8-9FB8FDF423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B3FBF5-DF56-4ADC-8678-C4E3258F2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BD3436-1839-45CE-994A-1735BB21F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771831-8A0D-4D23-8313-A831A0FFF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820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1274C38-018B-42EB-B25D-9C576A8521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E615A7-95E7-476B-A705-7844944A99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AF91CC-4964-46E3-8F6C-CDD444C55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F78F97-3578-43CA-BB56-EA348FDF0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B97A5F-9E72-4B05-8F7F-EB8788F82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8250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9313EF-7379-4072-A817-95B27B3DB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56DBF1-9DA1-4FC0-9C05-4B68F798E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9FB7BA-EDB6-42C4-AE1C-5B1FDCA7B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6EC044-EC78-4640-B138-7191B1B36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14E029-F2BC-4011-AFB3-2536E911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573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8F1A67-5BAD-4299-9AB4-688C9874A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728E4EC-AFA1-4F50-9395-5FC22812C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D63976-BFC1-46A2-9437-D74E80740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E208C61-80DC-4980-B744-C30D34389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9203C7-752F-4945-BD87-ACD0D2B9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121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DB04DF-F002-4B18-972A-A948373B9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E58798-33D3-403E-A5EB-242DAB0227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3F1FA74-4393-4416-9B53-8033B42A0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EBE9700-914E-416E-9983-01E22F50E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BF6650A-5B8D-4F37-93BD-786A0D609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EB25D9-B8F6-47CC-89B2-261A7B9CF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6514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7FCD0C-C163-43D4-9793-6C4D8CE15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46C2153-B5D3-45EF-A6EB-9FF97E9C5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5EF36FF-1246-45E1-87A2-F34C3CCF0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43662D-742D-482C-A9FC-C0EA09451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A5FF2E2-1146-482D-9993-57C0A0E22E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002466D-BBB0-4AAF-86D2-95E0D4DDB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672CFDF-87E4-4D94-965E-CA9D213F6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80481AB-29C7-4490-89C2-4E5EFD100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20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37AD38-3364-4EE3-A124-A0CC5072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908E125-7C6B-41A7-A503-BFFCB436C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6D4815-9C48-446F-8549-058634236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BD8CAB6-6C7D-4C99-B015-2D6484E2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5884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AA7ED00-6552-4009-8FDD-C3E8C128B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F1F5A78-0384-4C14-82EA-14B1453BE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FE24A6E-2DA4-4C77-83D6-B3F26904E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9502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EF5694-4366-48F7-9507-002E3646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333673-6175-4BEC-B5D2-D96AC535A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346513C-DFE9-4D49-8C12-760BF591A0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474FA27-BC91-46C3-9042-070B8BF3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CA97997-B2F1-42EB-AF6B-C7A961E4B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B700F6C-83D7-4FA4-8294-A7FDF6CA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7252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7423D4-A381-4BF0-BAD2-7F2484B60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3089362-6C5B-40B3-A1A9-9E18575148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18A7425-A221-4359-88E4-14721F6EA0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B27E6B5-1965-4202-BFF7-CB7445F0A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F70A19-0669-4F2E-BC5D-16E9A75C5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0B57440-07F6-4FCA-8F91-63F437CB3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2010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6E46E6B-73F4-4C92-BF12-70EFD3D3B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738926-FF9E-4FED-BDBD-AA394DE2D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CBBE30-03C6-41AD-BC21-2A7FEFFA6A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728791-5679-4685-8AFA-A66291A86624}" type="datetimeFigureOut">
              <a:rPr lang="de-DE" smtClean="0"/>
              <a:t>11.01.22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03C1EE-823E-4293-BDFA-E4715EDD6B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15ECB2-E238-4AD4-94A3-BE01B50E7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A601F-26C1-4CF1-90B0-54A5303C5E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4834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/>
          <p:nvPr/>
        </p:nvSpPr>
        <p:spPr>
          <a:xfrm>
            <a:off x="241300" y="4368800"/>
            <a:ext cx="11658400" cy="2032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4" name="Google Shape;194;p23"/>
          <p:cNvSpPr txBox="1">
            <a:spLocks noGrp="1"/>
          </p:cNvSpPr>
          <p:nvPr>
            <p:ph type="title"/>
          </p:nvPr>
        </p:nvSpPr>
        <p:spPr>
          <a:xfrm>
            <a:off x="482500" y="254001"/>
            <a:ext cx="11176000" cy="8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de-DE" sz="2800" dirty="0">
                <a:latin typeface="Arial"/>
                <a:ea typeface="Arial"/>
                <a:cs typeface="Arial"/>
                <a:sym typeface="Arial"/>
              </a:rPr>
              <a:t>WP3 High-dimensional </a:t>
            </a:r>
            <a:r>
              <a:rPr lang="de-DE" sz="2800" dirty="0" err="1">
                <a:latin typeface="Arial"/>
                <a:ea typeface="Arial"/>
                <a:cs typeface="Arial"/>
                <a:sym typeface="Arial"/>
              </a:rPr>
              <a:t>profiling</a:t>
            </a:r>
            <a:r>
              <a:rPr lang="de-DE" sz="2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2800" dirty="0" err="1">
                <a:latin typeface="Arial"/>
                <a:ea typeface="Arial"/>
                <a:cs typeface="Arial"/>
                <a:sym typeface="Arial"/>
              </a:rPr>
              <a:t>of</a:t>
            </a:r>
            <a:r>
              <a:rPr lang="de-DE" sz="2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2800" dirty="0" err="1">
                <a:latin typeface="Arial"/>
                <a:ea typeface="Arial"/>
                <a:cs typeface="Arial"/>
                <a:sym typeface="Arial"/>
              </a:rPr>
              <a:t>drug</a:t>
            </a:r>
            <a:r>
              <a:rPr lang="de-DE" sz="2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-DE" sz="2800" dirty="0" err="1">
                <a:latin typeface="Arial"/>
                <a:ea typeface="Arial"/>
                <a:cs typeface="Arial"/>
                <a:sym typeface="Arial"/>
              </a:rPr>
              <a:t>effects</a:t>
            </a:r>
            <a:r>
              <a:rPr lang="de-DE" sz="2800" dirty="0">
                <a:latin typeface="Arial"/>
                <a:ea typeface="Arial"/>
                <a:cs typeface="Arial"/>
                <a:sym typeface="Arial"/>
              </a:rPr>
              <a:t> in </a:t>
            </a:r>
            <a:r>
              <a:rPr lang="de-DE" sz="2800" dirty="0" err="1">
                <a:latin typeface="Arial"/>
                <a:ea typeface="Arial"/>
                <a:cs typeface="Arial"/>
                <a:sym typeface="Arial"/>
              </a:rPr>
              <a:t>organoids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23" descr="Figure_1_Article_v2.png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3157" y="1862918"/>
            <a:ext cx="11175996" cy="2285172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 txBox="1"/>
          <p:nvPr/>
        </p:nvSpPr>
        <p:spPr>
          <a:xfrm>
            <a:off x="482500" y="4664980"/>
            <a:ext cx="11607399" cy="1439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ngoing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next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steps</a:t>
            </a:r>
            <a:r>
              <a:rPr kumimoji="0" lang="de-DE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optimize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image-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profiling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single-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cell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recognition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within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outside of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organoid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build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v1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benchmarking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WP1/2)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biologically</a:t>
            </a:r>
            <a:r>
              <a:rPr kumimoji="0" lang="de-DE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relevant </a:t>
            </a:r>
            <a:r>
              <a:rPr kumimoji="0" lang="de-DE" sz="160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endpoint</a:t>
            </a:r>
            <a:endParaRPr kumimoji="0" lang="de-DE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864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8302B-972C-FC45-8034-1BB309950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174625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dirty="0">
                <a:latin typeface="Arial"/>
                <a:cs typeface="Arial"/>
              </a:rPr>
              <a:t>WP3 On-</a:t>
            </a:r>
            <a:r>
              <a:rPr lang="de-DE" sz="2800" dirty="0" err="1">
                <a:latin typeface="Arial"/>
                <a:cs typeface="Arial"/>
              </a:rPr>
              <a:t>going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project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specification</a:t>
            </a:r>
            <a:endParaRPr lang="de-DE" sz="2800" dirty="0">
              <a:latin typeface="Arial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1FB8DE-C50D-0A48-ABAD-155574DB2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8000" y="1447800"/>
            <a:ext cx="11294140" cy="4343400"/>
          </a:xfrm>
        </p:spPr>
        <p:txBody>
          <a:bodyPr>
            <a:normAutofit fontScale="92500"/>
          </a:bodyPr>
          <a:lstStyle/>
          <a:p>
            <a:pPr marL="304793" indent="0">
              <a:lnSpc>
                <a:spcPct val="100000"/>
              </a:lnSpc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First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engineering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cycle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completed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working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automated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liquid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handling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platform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variety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of PDO-PBMC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engagement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established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04793" indent="0">
              <a:lnSpc>
                <a:spcPct val="100000"/>
              </a:lnSpc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entering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second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iteration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engineering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cycle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WP3</a:t>
            </a:r>
          </a:p>
          <a:p>
            <a:pPr marL="304793" indent="0">
              <a:lnSpc>
                <a:spcPct val="100000"/>
              </a:lnSpc>
              <a:buNone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04793" indent="0">
              <a:lnSpc>
                <a:spcPct val="100000"/>
              </a:lnSpc>
              <a:buNone/>
            </a:pPr>
            <a:r>
              <a:rPr lang="de-DE" i="1" dirty="0" err="1">
                <a:latin typeface="Arial" panose="020B0604020202020204" pitchFamily="34" charset="0"/>
                <a:cs typeface="Arial" panose="020B0604020202020204" pitchFamily="34" charset="0"/>
              </a:rPr>
              <a:t>Required</a:t>
            </a:r>
            <a: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DE" i="1" dirty="0" err="1">
                <a:latin typeface="Arial" panose="020B0604020202020204" pitchFamily="34" charset="0"/>
                <a:cs typeface="Arial" panose="020B0604020202020204" pitchFamily="34" charset="0"/>
              </a:rPr>
              <a:t>environment</a:t>
            </a:r>
            <a: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i="1" dirty="0" err="1">
                <a:latin typeface="Arial" panose="020B0604020202020204" pitchFamily="34" charset="0"/>
                <a:cs typeface="Arial" panose="020B0604020202020204" pitchFamily="34" charset="0"/>
              </a:rPr>
              <a:t>specifications</a:t>
            </a:r>
            <a: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i="1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  <a:t> immune-</a:t>
            </a:r>
            <a:r>
              <a:rPr lang="de-DE" i="1" dirty="0" err="1">
                <a:latin typeface="Arial" panose="020B0604020202020204" pitchFamily="34" charset="0"/>
                <a:cs typeface="Arial" panose="020B0604020202020204" pitchFamily="34" charset="0"/>
              </a:rPr>
              <a:t>cancer</a:t>
            </a:r>
            <a: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i="1" dirty="0" err="1">
                <a:latin typeface="Arial" panose="020B0604020202020204" pitchFamily="34" charset="0"/>
                <a:cs typeface="Arial" panose="020B0604020202020204" pitchFamily="34" charset="0"/>
              </a:rPr>
              <a:t>engagement</a:t>
            </a:r>
            <a: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i="1" dirty="0" err="1">
                <a:latin typeface="Arial" panose="020B0604020202020204" pitchFamily="34" charset="0"/>
                <a:cs typeface="Arial" panose="020B0604020202020204" pitchFamily="34" charset="0"/>
              </a:rPr>
              <a:t>studies</a:t>
            </a:r>
            <a:endParaRPr lang="de-DE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04793" indent="0">
              <a:lnSpc>
                <a:spcPct val="100000"/>
              </a:lnSpc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Tumor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medium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vs.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leukocyte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304793" indent="0">
              <a:lnSpc>
                <a:spcPct val="100000"/>
              </a:lnSpc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3D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growth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vs.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leukocyte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imaging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590543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647693" indent="-342900">
              <a:buFont typeface="+mj-lt"/>
              <a:buAutoNum type="arabicPeriod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4098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137" y="1125538"/>
            <a:ext cx="5735314" cy="5394961"/>
          </a:xfrm>
          <a:prstGeom prst="rect">
            <a:avLst/>
          </a:prstGeom>
        </p:spPr>
      </p:pic>
      <p:sp>
        <p:nvSpPr>
          <p:cNvPr id="8" name="Rechteck 4">
            <a:extLst>
              <a:ext uri="{FF2B5EF4-FFF2-40B4-BE49-F238E27FC236}">
                <a16:creationId xmlns:a16="http://schemas.microsoft.com/office/drawing/2014/main" id="{A7FA2B61-79A7-0548-B96B-20E0AD9442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332657"/>
            <a:ext cx="9017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altLang="de-DE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</a:t>
            </a:r>
            <a:r>
              <a:rPr kumimoji="0" lang="de-DE" altLang="de-DE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Overview</a:t>
            </a:r>
            <a:r>
              <a:rPr kumimoji="0" lang="de-DE" altLang="de-DE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</a:t>
            </a:r>
            <a:r>
              <a:rPr kumimoji="0" lang="de-DE" altLang="de-DE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of</a:t>
            </a:r>
            <a:r>
              <a:rPr kumimoji="0" lang="de-DE" altLang="de-DE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</a:t>
            </a:r>
            <a:r>
              <a:rPr kumimoji="0" lang="de-DE" altLang="de-DE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the</a:t>
            </a:r>
            <a:r>
              <a:rPr kumimoji="0" lang="de-DE" altLang="de-DE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original </a:t>
            </a:r>
            <a:r>
              <a:rPr kumimoji="0" lang="de-DE" altLang="de-DE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work</a:t>
            </a:r>
            <a:r>
              <a:rPr kumimoji="0" lang="de-DE" altLang="de-DE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MS PGothic" panose="020B0600070205080204" pitchFamily="34" charset="-128"/>
                <a:cs typeface="Calibri" panose="020F0502020204030204" pitchFamily="34" charset="0"/>
              </a:rPr>
              <a:t> plan </a:t>
            </a:r>
          </a:p>
        </p:txBody>
      </p:sp>
      <p:cxnSp>
        <p:nvCxnSpPr>
          <p:cNvPr id="9" name="Gerade Verbindung 6">
            <a:extLst>
              <a:ext uri="{FF2B5EF4-FFF2-40B4-BE49-F238E27FC236}">
                <a16:creationId xmlns:a16="http://schemas.microsoft.com/office/drawing/2014/main" id="{AA19C0FE-696E-4F47-8893-58332BEE486F}"/>
              </a:ext>
            </a:extLst>
          </p:cNvPr>
          <p:cNvCxnSpPr/>
          <p:nvPr/>
        </p:nvCxnSpPr>
        <p:spPr>
          <a:xfrm>
            <a:off x="1651000" y="1125538"/>
            <a:ext cx="889158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830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B58C8-7FC1-EA48-8642-3582F6A48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>
                <a:latin typeface="Arial"/>
                <a:cs typeface="Arial"/>
              </a:rPr>
              <a:t>WP3 </a:t>
            </a:r>
            <a:r>
              <a:rPr lang="de-DE" sz="2800" dirty="0" err="1">
                <a:latin typeface="Arial"/>
                <a:cs typeface="Arial"/>
              </a:rPr>
              <a:t>Integrating</a:t>
            </a:r>
            <a:r>
              <a:rPr lang="de-DE" sz="2800" dirty="0">
                <a:latin typeface="Arial"/>
                <a:cs typeface="Arial"/>
              </a:rPr>
              <a:t> multiple </a:t>
            </a:r>
            <a:r>
              <a:rPr lang="de-DE" sz="2800" dirty="0" err="1">
                <a:latin typeface="Arial"/>
                <a:cs typeface="Arial"/>
              </a:rPr>
              <a:t>biological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data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modalities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to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understand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organoid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phenotype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profiles</a:t>
            </a:r>
            <a:endParaRPr lang="de-DE" sz="2800" dirty="0">
              <a:latin typeface="Arial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3462C-6038-C744-95D2-AC0DAC48E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900" y="1442621"/>
            <a:ext cx="10515600" cy="286333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 marL="590543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Group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factor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enables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us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integrate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various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modalities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score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organoids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across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of multi-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omics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factors</a:t>
            </a:r>
            <a:endParaRPr lang="de-D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90543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de-D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90543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discovered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multiple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biological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programs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example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, links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IGF-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signaling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organoid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drug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sensitivity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towards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MEK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IGFR1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inhibitors</a:t>
            </a:r>
            <a:endParaRPr lang="de-D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6FED82-B956-FC49-B65C-828CCE0D7FE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4270187"/>
            <a:ext cx="2616200" cy="2436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12413E-1449-5744-B288-0BCEA995B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7800" y="4422587"/>
            <a:ext cx="2657554" cy="22582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529ADE-C5F8-8740-8D13-895853B5A3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6353" y="4344054"/>
            <a:ext cx="4260603" cy="210941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1653FAA-27FA-024C-9AA2-039F0F189383}"/>
              </a:ext>
            </a:extLst>
          </p:cNvPr>
          <p:cNvSpPr/>
          <p:nvPr/>
        </p:nvSpPr>
        <p:spPr>
          <a:xfrm>
            <a:off x="824832" y="3904256"/>
            <a:ext cx="381000" cy="2563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3CC791-3A74-BF48-9EF1-1C277B77939C}"/>
              </a:ext>
            </a:extLst>
          </p:cNvPr>
          <p:cNvSpPr/>
          <p:nvPr/>
        </p:nvSpPr>
        <p:spPr>
          <a:xfrm>
            <a:off x="101600" y="5999412"/>
            <a:ext cx="381000" cy="2563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D2AA56-4F77-794E-BCEA-E18DD9D0E816}"/>
              </a:ext>
            </a:extLst>
          </p:cNvPr>
          <p:cNvSpPr/>
          <p:nvPr/>
        </p:nvSpPr>
        <p:spPr>
          <a:xfrm>
            <a:off x="3593432" y="3830389"/>
            <a:ext cx="381000" cy="2563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FF2970-32C1-8546-A6F7-53F1ADF0DCBF}"/>
              </a:ext>
            </a:extLst>
          </p:cNvPr>
          <p:cNvSpPr/>
          <p:nvPr/>
        </p:nvSpPr>
        <p:spPr>
          <a:xfrm>
            <a:off x="852818" y="5997751"/>
            <a:ext cx="381000" cy="2563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85BF9-AD9E-5E40-A54A-6252229E2EA6}"/>
              </a:ext>
            </a:extLst>
          </p:cNvPr>
          <p:cNvSpPr/>
          <p:nvPr/>
        </p:nvSpPr>
        <p:spPr>
          <a:xfrm>
            <a:off x="3896895" y="3959054"/>
            <a:ext cx="381000" cy="2563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1E95FD-D1E4-3E43-8483-E493BB70E272}"/>
              </a:ext>
            </a:extLst>
          </p:cNvPr>
          <p:cNvSpPr/>
          <p:nvPr/>
        </p:nvSpPr>
        <p:spPr>
          <a:xfrm>
            <a:off x="6914816" y="3881191"/>
            <a:ext cx="381000" cy="2563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711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DAAA6D-BAC7-0A41-9B65-DC1ADEFDF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dirty="0">
                <a:latin typeface="Arial"/>
                <a:cs typeface="Arial"/>
              </a:rPr>
              <a:t>WP3 Image-</a:t>
            </a:r>
            <a:r>
              <a:rPr lang="de-DE" sz="2800" dirty="0" err="1">
                <a:latin typeface="Arial"/>
                <a:cs typeface="Arial"/>
              </a:rPr>
              <a:t>based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profiling</a:t>
            </a:r>
            <a:r>
              <a:rPr lang="de-DE" sz="2800" dirty="0">
                <a:latin typeface="Arial"/>
                <a:cs typeface="Arial"/>
              </a:rPr>
              <a:t> of </a:t>
            </a:r>
            <a:r>
              <a:rPr lang="de-DE" sz="2800" dirty="0" err="1">
                <a:latin typeface="Arial"/>
                <a:cs typeface="Arial"/>
              </a:rPr>
              <a:t>organoid</a:t>
            </a:r>
            <a:r>
              <a:rPr lang="de-DE" sz="2800" dirty="0">
                <a:latin typeface="Arial"/>
                <a:cs typeface="Arial"/>
              </a:rPr>
              <a:t> – PBMC </a:t>
            </a:r>
            <a:r>
              <a:rPr lang="de-DE" sz="2800" dirty="0" err="1">
                <a:latin typeface="Arial"/>
                <a:cs typeface="Arial"/>
              </a:rPr>
              <a:t>engagement</a:t>
            </a:r>
            <a:endParaRPr lang="de-DE" sz="2800" dirty="0">
              <a:latin typeface="Arial"/>
              <a:cs typeface="Arial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F5B7191-7A99-4846-8767-7692F27CB636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3710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Liquid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handling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platform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test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with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following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conditions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Library of FDA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approved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small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molecules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at 5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concentrations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PBMC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state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with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or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without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cancer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organoid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PBMC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state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with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ot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without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hydrogel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matrix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PBMC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state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under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following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media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conditions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ENA +</a:t>
            </a:r>
            <a:r>
              <a:rPr kumimoji="0" lang="de-D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Nicotinamide</a:t>
            </a: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(</a:t>
            </a:r>
            <a:r>
              <a:rPr kumimoji="0" lang="de-D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organoid</a:t>
            </a: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de-D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optimized</a:t>
            </a: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medium)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ENA -</a:t>
            </a:r>
            <a:r>
              <a:rPr kumimoji="0" lang="de-D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Nicotinamide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50% ENA/RPMI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RPMI (PBMC </a:t>
            </a:r>
            <a:r>
              <a:rPr kumimoji="0" lang="de-D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optimized</a:t>
            </a: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medium)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662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B24062-26F0-684B-AF25-8C49E59146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25005" y="1429988"/>
            <a:ext cx="4233180" cy="4233180"/>
          </a:xfrm>
          <a:ln>
            <a:solidFill>
              <a:schemeClr val="bg1"/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98E4E81-9794-064D-8E9E-CED7E1221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573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WP3 Image-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based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profiling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of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organoid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– PBMC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engagement</a:t>
            </a:r>
            <a:endParaRPr lang="de-DE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41D055-BDA4-E64D-92B0-C5CD45AB3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0805" y="1429988"/>
            <a:ext cx="4233180" cy="423318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71556A-4334-A44E-A574-A9BA8C981050}"/>
              </a:ext>
            </a:extLst>
          </p:cNvPr>
          <p:cNvSpPr txBox="1"/>
          <p:nvPr/>
        </p:nvSpPr>
        <p:spPr>
          <a:xfrm>
            <a:off x="1625005" y="5826642"/>
            <a:ext cx="4233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DMSO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D080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PBMC </a:t>
            </a:r>
            <a:b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ConA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, DAPI,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Phalloidin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7FAE8E-541C-964E-BB3D-B99BF58DE938}"/>
              </a:ext>
            </a:extLst>
          </p:cNvPr>
          <p:cNvSpPr txBox="1"/>
          <p:nvPr/>
        </p:nvSpPr>
        <p:spPr>
          <a:xfrm>
            <a:off x="6120805" y="5826641"/>
            <a:ext cx="4233180" cy="510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C1EE69-F98D-B44E-B81D-09AE2C4399D5}"/>
              </a:ext>
            </a:extLst>
          </p:cNvPr>
          <p:cNvSpPr txBox="1"/>
          <p:nvPr/>
        </p:nvSpPr>
        <p:spPr>
          <a:xfrm>
            <a:off x="6120805" y="5828344"/>
            <a:ext cx="4233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Bortezomib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D080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PBMC </a:t>
            </a:r>
            <a:b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ConA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, DAPI,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Phalloidin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987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98E4E81-9794-064D-8E9E-CED7E1221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848" y="355862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WP3 - Culture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conditions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have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biologically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significant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influence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on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organoid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growth</a:t>
            </a:r>
            <a:endParaRPr lang="de-DE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7FAE8E-541C-964E-BB3D-B99BF58DE938}"/>
              </a:ext>
            </a:extLst>
          </p:cNvPr>
          <p:cNvSpPr txBox="1"/>
          <p:nvPr/>
        </p:nvSpPr>
        <p:spPr>
          <a:xfrm>
            <a:off x="6120805" y="5826641"/>
            <a:ext cx="4233180" cy="510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64F2495-E659-524F-B4F8-9AA2BF3F87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8791" y="1738436"/>
            <a:ext cx="4343386" cy="43433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818E7A-A5CE-034C-966F-B9538F92E36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7293" y="1736997"/>
            <a:ext cx="4350983" cy="43509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FBB2B5E-5595-0A47-A5E1-9C52A43C6EA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6485" y="1738436"/>
            <a:ext cx="4343386" cy="43433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ABA237-BEE4-E345-BE8A-B430E2F2A33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7148" y="1736997"/>
            <a:ext cx="2881916" cy="435098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9158562-2BCE-9046-A6CB-08A2F7AA7595}"/>
              </a:ext>
            </a:extLst>
          </p:cNvPr>
          <p:cNvSpPr txBox="1"/>
          <p:nvPr/>
        </p:nvSpPr>
        <p:spPr>
          <a:xfrm>
            <a:off x="197148" y="6131947"/>
            <a:ext cx="180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ENA+Nic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B4A7BD-BA38-9C4F-A98C-DC98F992588A}"/>
              </a:ext>
            </a:extLst>
          </p:cNvPr>
          <p:cNvSpPr txBox="1"/>
          <p:nvPr/>
        </p:nvSpPr>
        <p:spPr>
          <a:xfrm>
            <a:off x="3079064" y="6131947"/>
            <a:ext cx="180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5F24AB-CDA3-F544-BBE9-4245BE9F18F8}"/>
              </a:ext>
            </a:extLst>
          </p:cNvPr>
          <p:cNvSpPr txBox="1"/>
          <p:nvPr/>
        </p:nvSpPr>
        <p:spPr>
          <a:xfrm>
            <a:off x="6059871" y="6131947"/>
            <a:ext cx="246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50% 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/ RPMI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ED255B-69F8-604E-9E5D-463C547C4C3B}"/>
              </a:ext>
            </a:extLst>
          </p:cNvPr>
          <p:cNvSpPr txBox="1"/>
          <p:nvPr/>
        </p:nvSpPr>
        <p:spPr>
          <a:xfrm>
            <a:off x="9002721" y="6129570"/>
            <a:ext cx="2467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50% 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/ RPMI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hydrogel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1466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98E4E81-9794-064D-8E9E-CED7E1221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78" y="302785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WP3 - Culture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conditions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have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biologically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significant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influence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on PBMC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viability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and</a:t>
            </a:r>
            <a:r>
              <a:rPr lang="de-DE" sz="2800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dirty="0" err="1">
                <a:solidFill>
                  <a:schemeClr val="bg1"/>
                </a:solidFill>
                <a:latin typeface="Arial"/>
                <a:cs typeface="Arial"/>
              </a:rPr>
              <a:t>state</a:t>
            </a:r>
            <a:endParaRPr lang="de-DE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7FAE8E-541C-964E-BB3D-B99BF58DE938}"/>
              </a:ext>
            </a:extLst>
          </p:cNvPr>
          <p:cNvSpPr txBox="1"/>
          <p:nvPr/>
        </p:nvSpPr>
        <p:spPr>
          <a:xfrm>
            <a:off x="6120805" y="5826641"/>
            <a:ext cx="4233180" cy="510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64F2495-E659-524F-B4F8-9AA2BF3F87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8791" y="1738436"/>
            <a:ext cx="4343386" cy="43433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3B229F7-345F-0E45-BC8F-A452788B1C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8791" y="1738436"/>
            <a:ext cx="4343386" cy="43433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848EDA-69BE-1048-92C3-7E08E337893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43723" y="1748403"/>
            <a:ext cx="4312151" cy="43121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A799FC-5994-564F-B558-C4F6C2A2C6E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8211" y="1748403"/>
            <a:ext cx="4313942" cy="43139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655AD6-2E13-1644-AED0-440E044D84B5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4178" y="1748403"/>
            <a:ext cx="2952729" cy="43239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2835E7E-0BD9-F54E-843D-AF4D61C8E4AB}"/>
              </a:ext>
            </a:extLst>
          </p:cNvPr>
          <p:cNvSpPr txBox="1"/>
          <p:nvPr/>
        </p:nvSpPr>
        <p:spPr>
          <a:xfrm>
            <a:off x="197148" y="6131947"/>
            <a:ext cx="180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ENA+Nic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80762A-4357-1445-B806-1D5A6C814E7E}"/>
              </a:ext>
            </a:extLst>
          </p:cNvPr>
          <p:cNvSpPr txBox="1"/>
          <p:nvPr/>
        </p:nvSpPr>
        <p:spPr>
          <a:xfrm>
            <a:off x="3202855" y="6152338"/>
            <a:ext cx="180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CDB820-440C-7B4C-AC61-7FFDB809F6BF}"/>
              </a:ext>
            </a:extLst>
          </p:cNvPr>
          <p:cNvSpPr txBox="1"/>
          <p:nvPr/>
        </p:nvSpPr>
        <p:spPr>
          <a:xfrm>
            <a:off x="6208562" y="6141606"/>
            <a:ext cx="246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50% 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/ RPMI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78591D-7AAF-1D41-953D-BA82922AC2BE}"/>
              </a:ext>
            </a:extLst>
          </p:cNvPr>
          <p:cNvSpPr txBox="1"/>
          <p:nvPr/>
        </p:nvSpPr>
        <p:spPr>
          <a:xfrm>
            <a:off x="9162990" y="6178113"/>
            <a:ext cx="2467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50% 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/ RPMI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hydrogel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897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98E4E81-9794-064D-8E9E-CED7E1221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78" y="302785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WP3 –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proposed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candidate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conditions</a:t>
            </a:r>
            <a:endParaRPr lang="de-DE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7FAE8E-541C-964E-BB3D-B99BF58DE938}"/>
              </a:ext>
            </a:extLst>
          </p:cNvPr>
          <p:cNvSpPr txBox="1"/>
          <p:nvPr/>
        </p:nvSpPr>
        <p:spPr>
          <a:xfrm>
            <a:off x="6120805" y="5826641"/>
            <a:ext cx="4233180" cy="510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CDB820-440C-7B4C-AC61-7FFDB809F6BF}"/>
              </a:ext>
            </a:extLst>
          </p:cNvPr>
          <p:cNvSpPr txBox="1"/>
          <p:nvPr/>
        </p:nvSpPr>
        <p:spPr>
          <a:xfrm>
            <a:off x="1566165" y="6141606"/>
            <a:ext cx="246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50% 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/ RPMI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78591D-7AAF-1D41-953D-BA82922AC2BE}"/>
              </a:ext>
            </a:extLst>
          </p:cNvPr>
          <p:cNvSpPr txBox="1"/>
          <p:nvPr/>
        </p:nvSpPr>
        <p:spPr>
          <a:xfrm>
            <a:off x="6269116" y="6178113"/>
            <a:ext cx="2467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50% 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/ RPMI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hydrogel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A367D58-C661-3C46-A657-E30246A16E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9116" y="1738436"/>
            <a:ext cx="4343386" cy="434338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B562CC-7A95-8C46-ACA5-070671EE3E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6165" y="1736997"/>
            <a:ext cx="4350983" cy="435098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84479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98E4E81-9794-064D-8E9E-CED7E1221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78" y="302785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WP3 –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next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step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: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representation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learning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and</a:t>
            </a:r>
            <a:r>
              <a:rPr lang="de-DE" sz="2800" b="1" dirty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de-DE" sz="2800" b="1" dirty="0" err="1">
                <a:solidFill>
                  <a:schemeClr val="bg1"/>
                </a:solidFill>
                <a:latin typeface="Arial"/>
                <a:cs typeface="Arial"/>
              </a:rPr>
              <a:t>segmentation</a:t>
            </a:r>
            <a:endParaRPr lang="de-DE" sz="2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7FAE8E-541C-964E-BB3D-B99BF58DE938}"/>
              </a:ext>
            </a:extLst>
          </p:cNvPr>
          <p:cNvSpPr txBox="1"/>
          <p:nvPr/>
        </p:nvSpPr>
        <p:spPr>
          <a:xfrm>
            <a:off x="6120805" y="5826641"/>
            <a:ext cx="4233180" cy="510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CDB820-440C-7B4C-AC61-7FFDB809F6BF}"/>
              </a:ext>
            </a:extLst>
          </p:cNvPr>
          <p:cNvSpPr txBox="1"/>
          <p:nvPr/>
        </p:nvSpPr>
        <p:spPr>
          <a:xfrm>
            <a:off x="1566165" y="6141606"/>
            <a:ext cx="246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50% 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/ RPMI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78591D-7AAF-1D41-953D-BA82922AC2BE}"/>
              </a:ext>
            </a:extLst>
          </p:cNvPr>
          <p:cNvSpPr txBox="1"/>
          <p:nvPr/>
        </p:nvSpPr>
        <p:spPr>
          <a:xfrm>
            <a:off x="6269116" y="6178113"/>
            <a:ext cx="2467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50% ENA-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Nic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/ RPMI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de-DE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hydrogel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A367D58-C661-3C46-A657-E30246A16E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9116" y="1738436"/>
            <a:ext cx="4343386" cy="434338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B562CC-7A95-8C46-ACA5-070671EE3E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6165" y="1736997"/>
            <a:ext cx="4350983" cy="4350983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14DB7D-DAD9-B642-AF8A-78AAAA11125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5540" b="55540"/>
          <a:stretch/>
        </p:blipFill>
        <p:spPr>
          <a:xfrm>
            <a:off x="2009667" y="2173973"/>
            <a:ext cx="3472311" cy="347231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E6A803-AC08-494F-B1FD-CCA8E3F90D2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2311" r="52311"/>
          <a:stretch/>
        </p:blipFill>
        <p:spPr>
          <a:xfrm>
            <a:off x="6704653" y="2173973"/>
            <a:ext cx="3472311" cy="3472311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514542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8743C-6E1A-654C-9592-32F0F27A7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187325"/>
            <a:ext cx="10515600" cy="1325563"/>
          </a:xfrm>
        </p:spPr>
        <p:txBody>
          <a:bodyPr>
            <a:normAutofit/>
          </a:bodyPr>
          <a:lstStyle/>
          <a:p>
            <a:r>
              <a:rPr lang="de-DE" sz="2800" dirty="0">
                <a:latin typeface="Arial"/>
                <a:cs typeface="Arial"/>
              </a:rPr>
              <a:t>WP3 </a:t>
            </a:r>
            <a:r>
              <a:rPr lang="de-DE" sz="2800" dirty="0" err="1">
                <a:latin typeface="Arial"/>
                <a:cs typeface="Arial"/>
              </a:rPr>
              <a:t>Moving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to</a:t>
            </a:r>
            <a:r>
              <a:rPr lang="de-DE" sz="2800" dirty="0">
                <a:latin typeface="Arial"/>
                <a:cs typeface="Arial"/>
              </a:rPr>
              <a:t> a </a:t>
            </a:r>
            <a:r>
              <a:rPr lang="de-DE" sz="2800" dirty="0" err="1">
                <a:latin typeface="Arial"/>
                <a:cs typeface="Arial"/>
              </a:rPr>
              <a:t>cloud</a:t>
            </a:r>
            <a:r>
              <a:rPr lang="de-DE" sz="2800" dirty="0">
                <a:latin typeface="Arial"/>
                <a:cs typeface="Arial"/>
              </a:rPr>
              <a:t> native </a:t>
            </a:r>
            <a:r>
              <a:rPr lang="de-DE" sz="2800" dirty="0" err="1">
                <a:latin typeface="Arial"/>
                <a:cs typeface="Arial"/>
              </a:rPr>
              <a:t>image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analysis</a:t>
            </a:r>
            <a:r>
              <a:rPr lang="de-DE" sz="2800" dirty="0">
                <a:latin typeface="Arial"/>
                <a:cs typeface="Arial"/>
              </a:rPr>
              <a:t> </a:t>
            </a:r>
            <a:r>
              <a:rPr lang="de-DE" sz="2800" dirty="0" err="1">
                <a:latin typeface="Arial"/>
                <a:cs typeface="Arial"/>
              </a:rPr>
              <a:t>pipeline</a:t>
            </a:r>
            <a:endParaRPr lang="de-DE" sz="2800" dirty="0">
              <a:latin typeface="Arial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937F9-04F7-C849-9B53-01F25FD68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90543" indent="-285750">
              <a:buFont typeface="Arial" panose="020B0604020202020204" pitchFamily="34" charset="0"/>
              <a:buChar char="•"/>
            </a:pPr>
            <a:r>
              <a:rPr lang="de-DE" sz="2000" dirty="0" err="1"/>
              <a:t>Fully</a:t>
            </a:r>
            <a:r>
              <a:rPr lang="de-DE" sz="2000" dirty="0"/>
              <a:t> </a:t>
            </a:r>
            <a:r>
              <a:rPr lang="de-DE" sz="2000" dirty="0" err="1"/>
              <a:t>containerize</a:t>
            </a:r>
            <a:r>
              <a:rPr lang="de-DE" sz="2000" dirty="0"/>
              <a:t> </a:t>
            </a:r>
            <a:r>
              <a:rPr lang="de-DE" sz="2000" dirty="0" err="1"/>
              <a:t>organoid</a:t>
            </a:r>
            <a:r>
              <a:rPr lang="de-DE" sz="2000" dirty="0"/>
              <a:t> </a:t>
            </a:r>
            <a:r>
              <a:rPr lang="de-DE" sz="2000" dirty="0" err="1"/>
              <a:t>segmentation</a:t>
            </a:r>
            <a:r>
              <a:rPr lang="de-DE" sz="2000" dirty="0"/>
              <a:t> </a:t>
            </a:r>
            <a:r>
              <a:rPr lang="de-DE" sz="2000" dirty="0" err="1"/>
              <a:t>and</a:t>
            </a:r>
            <a:r>
              <a:rPr lang="de-DE" sz="2000" dirty="0"/>
              <a:t> </a:t>
            </a:r>
            <a:r>
              <a:rPr lang="de-DE" sz="2000" dirty="0" err="1"/>
              <a:t>phenotype-profiling</a:t>
            </a:r>
            <a:endParaRPr lang="de-DE" sz="2000" dirty="0"/>
          </a:p>
          <a:p>
            <a:pPr marL="590543" indent="-285750">
              <a:buFont typeface="Arial" panose="020B0604020202020204" pitchFamily="34" charset="0"/>
              <a:buChar char="•"/>
            </a:pPr>
            <a:endParaRPr lang="de-DE" sz="2000" dirty="0"/>
          </a:p>
          <a:p>
            <a:pPr marL="590543" indent="-285750">
              <a:buFont typeface="Arial" panose="020B0604020202020204" pitchFamily="34" charset="0"/>
              <a:buChar char="•"/>
            </a:pPr>
            <a:r>
              <a:rPr lang="de-DE" sz="2000" dirty="0" err="1"/>
              <a:t>Complete</a:t>
            </a:r>
            <a:r>
              <a:rPr lang="de-DE" sz="2000" dirty="0"/>
              <a:t> </a:t>
            </a:r>
            <a:r>
              <a:rPr lang="de-DE" sz="2000" dirty="0" err="1"/>
              <a:t>Kubernetes</a:t>
            </a:r>
            <a:r>
              <a:rPr lang="de-DE" sz="2000" dirty="0"/>
              <a:t> </a:t>
            </a:r>
            <a:r>
              <a:rPr lang="de-DE" sz="2000" dirty="0" err="1"/>
              <a:t>deployment</a:t>
            </a:r>
            <a:r>
              <a:rPr lang="de-DE" sz="2000" dirty="0"/>
              <a:t> on </a:t>
            </a:r>
            <a:r>
              <a:rPr lang="de-DE" sz="2000" dirty="0" err="1"/>
              <a:t>denbi</a:t>
            </a:r>
            <a:r>
              <a:rPr lang="de-DE" sz="2000" dirty="0"/>
              <a:t> </a:t>
            </a:r>
            <a:r>
              <a:rPr lang="de-DE" sz="2000" dirty="0" err="1"/>
              <a:t>cloud</a:t>
            </a:r>
            <a:r>
              <a:rPr lang="de-DE" sz="2000" dirty="0"/>
              <a:t> </a:t>
            </a:r>
            <a:r>
              <a:rPr lang="de-DE" sz="2000" dirty="0" err="1"/>
              <a:t>infrastructure</a:t>
            </a:r>
            <a:endParaRPr lang="de-DE" sz="2000" dirty="0"/>
          </a:p>
          <a:p>
            <a:pPr marL="590543" indent="-285750">
              <a:buFont typeface="Arial" panose="020B0604020202020204" pitchFamily="34" charset="0"/>
              <a:buChar char="•"/>
            </a:pPr>
            <a:endParaRPr lang="de-DE" sz="2000" dirty="0"/>
          </a:p>
          <a:p>
            <a:pPr marL="590543" indent="-285750">
              <a:buFont typeface="Arial" panose="020B0604020202020204" pitchFamily="34" charset="0"/>
              <a:buChar char="•"/>
            </a:pPr>
            <a:r>
              <a:rPr lang="de-DE" sz="2000" dirty="0"/>
              <a:t>Test single-</a:t>
            </a:r>
            <a:r>
              <a:rPr lang="de-DE" sz="2000" dirty="0" err="1"/>
              <a:t>cell</a:t>
            </a:r>
            <a:r>
              <a:rPr lang="de-DE" sz="2000" dirty="0"/>
              <a:t> </a:t>
            </a:r>
            <a:r>
              <a:rPr lang="de-DE" sz="2000" dirty="0" err="1"/>
              <a:t>resolution</a:t>
            </a:r>
            <a:r>
              <a:rPr lang="de-DE" sz="2000" dirty="0"/>
              <a:t> </a:t>
            </a:r>
            <a:r>
              <a:rPr lang="de-DE" sz="2000" dirty="0" err="1"/>
              <a:t>organoid</a:t>
            </a:r>
            <a:r>
              <a:rPr lang="de-DE" sz="2000" dirty="0"/>
              <a:t> </a:t>
            </a:r>
            <a:r>
              <a:rPr lang="de-DE" sz="2000" dirty="0" err="1"/>
              <a:t>benchmark</a:t>
            </a:r>
            <a:r>
              <a:rPr lang="de-DE" sz="2000" dirty="0"/>
              <a:t> </a:t>
            </a:r>
            <a:r>
              <a:rPr lang="de-DE" sz="2000" dirty="0" err="1"/>
              <a:t>dataset</a:t>
            </a:r>
            <a:r>
              <a:rPr lang="de-DE" sz="2000" dirty="0"/>
              <a:t> (e.g. </a:t>
            </a:r>
            <a:r>
              <a:rPr lang="de-DE" sz="2000" dirty="0" err="1"/>
              <a:t>cellpose</a:t>
            </a:r>
            <a:r>
              <a:rPr lang="de-DE" sz="2000" dirty="0"/>
              <a:t>)</a:t>
            </a:r>
          </a:p>
          <a:p>
            <a:pPr marL="590543" indent="-285750">
              <a:buFont typeface="Arial" panose="020B0604020202020204" pitchFamily="34" charset="0"/>
              <a:buChar char="•"/>
            </a:pPr>
            <a:endParaRPr lang="de-DE" sz="2000" dirty="0"/>
          </a:p>
          <a:p>
            <a:pPr marL="590543" indent="-285750">
              <a:buFont typeface="Arial" panose="020B0604020202020204" pitchFamily="34" charset="0"/>
              <a:buChar char="•"/>
            </a:pPr>
            <a:endParaRPr lang="de-DE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DF88B5-3F8A-CE44-B744-868740797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541" y="3739432"/>
            <a:ext cx="4920917" cy="189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808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397</Words>
  <Application>Microsoft Macintosh PowerPoint</Application>
  <PresentationFormat>Widescreen</PresentationFormat>
  <Paragraphs>64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MS PGothic</vt:lpstr>
      <vt:lpstr>Arial</vt:lpstr>
      <vt:lpstr>Calibri</vt:lpstr>
      <vt:lpstr>Calibri Light</vt:lpstr>
      <vt:lpstr>Office</vt:lpstr>
      <vt:lpstr>WP3 High-dimensional profiling of drug effects in organoids</vt:lpstr>
      <vt:lpstr>WP3 Integrating multiple biological data modalities to understand organoid phenotype profiles</vt:lpstr>
      <vt:lpstr>WP3 Image-based profiling of organoid – PBMC engagement</vt:lpstr>
      <vt:lpstr>WP3 Image-based profiling of organoid – PBMC engagement</vt:lpstr>
      <vt:lpstr>WP3 - Culture conditions have biologically significant influence on organoid growth</vt:lpstr>
      <vt:lpstr>WP3 - Culture conditions have biologically significant influence on PBMC viability and state</vt:lpstr>
      <vt:lpstr>WP3 – proposed candidate conditions</vt:lpstr>
      <vt:lpstr>WP3 – next step: representation learning and segmentation</vt:lpstr>
      <vt:lpstr>WP3 Moving to a cloud native image analysis pipeline</vt:lpstr>
      <vt:lpstr>WP3 On-going project specification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WP3 High-dimensional profiling of drug effects in organoids</dc:title>
  <dc:creator>Microsoft Office User</dc:creator>
  <cp:lastModifiedBy>Niklas R.</cp:lastModifiedBy>
  <cp:revision>6</cp:revision>
  <dcterms:created xsi:type="dcterms:W3CDTF">2021-12-07T11:03:00Z</dcterms:created>
  <dcterms:modified xsi:type="dcterms:W3CDTF">2022-01-11T08:50:01Z</dcterms:modified>
</cp:coreProperties>
</file>

<file path=docProps/thumbnail.jpeg>
</file>